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7" r:id="rId10"/>
  </p:sldIdLst>
  <p:sldSz cx="12192000" cy="6858000"/>
  <p:notesSz cx="6797675" cy="99298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Wartość dofinansowania (mln zł)</c:v>
                </c:pt>
              </c:strCache>
            </c:strRef>
          </c:tx>
          <c:spPr>
            <a:solidFill>
              <a:srgbClr val="E3B165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05C-44E0-875D-71877F57ACCC}"/>
              </c:ext>
            </c:extLst>
          </c:dPt>
          <c:dPt>
            <c:idx val="1"/>
            <c:invertIfNegative val="0"/>
            <c:bubble3D val="0"/>
            <c:spPr>
              <a:solidFill>
                <a:srgbClr val="D3A46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05C-44E0-875D-71877F57ACCC}"/>
              </c:ext>
            </c:extLst>
          </c:dPt>
          <c:dPt>
            <c:idx val="2"/>
            <c:invertIfNegative val="0"/>
            <c:bubble3D val="0"/>
            <c:spPr>
              <a:solidFill>
                <a:srgbClr val="BF987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05C-44E0-875D-71877F57ACCC}"/>
              </c:ext>
            </c:extLst>
          </c:dPt>
          <c:dPt>
            <c:idx val="3"/>
            <c:invertIfNegative val="0"/>
            <c:bubble3D val="0"/>
            <c:spPr>
              <a:solidFill>
                <a:srgbClr val="9E907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205C-44E0-875D-71877F57ACCC}"/>
              </c:ext>
            </c:extLst>
          </c:dPt>
          <c:dPt>
            <c:idx val="4"/>
            <c:invertIfNegative val="0"/>
            <c:bubble3D val="0"/>
            <c:spPr>
              <a:solidFill>
                <a:srgbClr val="7E858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205C-44E0-875D-71877F57ACCC}"/>
              </c:ext>
            </c:extLst>
          </c:dPt>
          <c:dPt>
            <c:idx val="5"/>
            <c:invertIfNegative val="0"/>
            <c:bubble3D val="0"/>
            <c:spPr>
              <a:solidFill>
                <a:srgbClr val="5E768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205C-44E0-875D-71877F57ACCC}"/>
              </c:ext>
            </c:extLst>
          </c:dPt>
          <c:dPt>
            <c:idx val="6"/>
            <c:invertIfNegative val="0"/>
            <c:bubble3D val="0"/>
            <c:spPr>
              <a:solidFill>
                <a:srgbClr val="3F556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205C-44E0-875D-71877F57ACCC}"/>
              </c:ext>
            </c:extLst>
          </c:dPt>
          <c:dPt>
            <c:idx val="7"/>
            <c:invertIfNegative val="0"/>
            <c:bubble3D val="0"/>
            <c:spPr>
              <a:solidFill>
                <a:srgbClr val="212E4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205C-44E0-875D-71877F57ACCC}"/>
              </c:ext>
            </c:extLst>
          </c:dPt>
          <c:dLbls>
            <c:numFmt formatCode="0.0&quot; mln zł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A2C42"/>
                    </a:solidFill>
                    <a:latin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Inne programy UE (KPO i Erasmus+)</c:v>
                </c:pt>
                <c:pt idx="1">
                  <c:v>EFRR</c:v>
                </c:pt>
                <c:pt idx="2">
                  <c:v>Pozostałe środki krajowe</c:v>
                </c:pt>
                <c:pt idx="3">
                  <c:v>Dotacje z gmin</c:v>
                </c:pt>
                <c:pt idx="4">
                  <c:v>EFS+</c:v>
                </c:pt>
                <c:pt idx="5">
                  <c:v>PFRON</c:v>
                </c:pt>
                <c:pt idx="6">
                  <c:v>Darowizny</c:v>
                </c:pt>
                <c:pt idx="7">
                  <c:v>WFOŚiGW, NFOŚiGW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31.675999999999998</c:v>
                </c:pt>
                <c:pt idx="1">
                  <c:v>11.972</c:v>
                </c:pt>
                <c:pt idx="2">
                  <c:v>11.311</c:v>
                </c:pt>
                <c:pt idx="3">
                  <c:v>10.685</c:v>
                </c:pt>
                <c:pt idx="4">
                  <c:v>8.0739999999999998</c:v>
                </c:pt>
                <c:pt idx="5">
                  <c:v>5.7270000000000003</c:v>
                </c:pt>
                <c:pt idx="6">
                  <c:v>0.43099999999999999</c:v>
                </c:pt>
                <c:pt idx="7">
                  <c:v>0.42799999999999999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05C-44E0-875D-71877F57AC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D8D3C2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A2C4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>
              <a:solidFill>
                <a:srgbClr val="E2DECF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3A3A3A"/>
                    </a:solidFill>
                    <a:latin typeface="Arial"/>
                  </a:defRPr>
                </a:pPr>
                <a:r>
                  <a:rPr lang="pl-PL" sz="1000" b="0" i="0" u="none" strike="noStrike">
                    <a:solidFill>
                      <a:srgbClr val="3A3A3A"/>
                    </a:solidFill>
                    <a:latin typeface="Arial"/>
                  </a:rPr>
                  <a:t>mln zł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D8D3C2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3A3A3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3F2E6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3F2E6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Obszar wsparcia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E3B165"/>
              </a:solidFill>
              <a:ln w="25400" cap="flat">
                <a:solidFill>
                  <a:srgbClr val="F3F2E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C10-4537-9D64-5FAA7E28F5D2}"/>
              </c:ext>
            </c:extLst>
          </c:dPt>
          <c:dPt>
            <c:idx val="1"/>
            <c:bubble3D val="0"/>
            <c:spPr>
              <a:solidFill>
                <a:srgbClr val="C79A6E"/>
              </a:solidFill>
              <a:ln w="25400" cap="flat">
                <a:solidFill>
                  <a:srgbClr val="F3F2E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C10-4537-9D64-5FAA7E28F5D2}"/>
              </c:ext>
            </c:extLst>
          </c:dPt>
          <c:dPt>
            <c:idx val="2"/>
            <c:bubble3D val="0"/>
            <c:spPr>
              <a:solidFill>
                <a:srgbClr val="8E8C82"/>
              </a:solidFill>
              <a:ln w="25400" cap="flat">
                <a:solidFill>
                  <a:srgbClr val="F3F2E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C10-4537-9D64-5FAA7E28F5D2}"/>
              </c:ext>
            </c:extLst>
          </c:dPt>
          <c:dPt>
            <c:idx val="3"/>
            <c:bubble3D val="0"/>
            <c:spPr>
              <a:solidFill>
                <a:srgbClr val="56728C"/>
              </a:solidFill>
              <a:ln w="25400" cap="flat">
                <a:solidFill>
                  <a:srgbClr val="F3F2E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C10-4537-9D64-5FAA7E28F5D2}"/>
              </c:ext>
            </c:extLst>
          </c:dPt>
          <c:dPt>
            <c:idx val="4"/>
            <c:bubble3D val="0"/>
            <c:spPr>
              <a:solidFill>
                <a:srgbClr val="212E41"/>
              </a:solidFill>
              <a:ln w="25400" cap="flat">
                <a:solidFill>
                  <a:srgbClr val="F3F2E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C10-4537-9D64-5FAA7E28F5D2}"/>
              </c:ext>
            </c:extLst>
          </c:dPt>
          <c:cat>
            <c:strRef>
              <c:f>Sheet1!$A$2:$A$6</c:f>
              <c:strCache>
                <c:ptCount val="5"/>
                <c:pt idx="0">
                  <c:v>Zdrowie i pomoc społeczna</c:v>
                </c:pt>
                <c:pt idx="1">
                  <c:v>Infrastruktura drogowa i transport</c:v>
                </c:pt>
                <c:pt idx="2">
                  <c:v>Oświata</c:v>
                </c:pt>
                <c:pt idx="3">
                  <c:v>Rynek pracy</c:v>
                </c:pt>
                <c:pt idx="4">
                  <c:v>Pozostałe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29829537.18</c:v>
                </c:pt>
                <c:pt idx="1">
                  <c:v>19683050.82</c:v>
                </c:pt>
                <c:pt idx="2">
                  <c:v>19653389.800000001</c:v>
                </c:pt>
                <c:pt idx="3">
                  <c:v>7059425.7699999996</c:v>
                </c:pt>
                <c:pt idx="4">
                  <c:v>4079366.09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C10-4537-9D64-5FAA7E28F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566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284" tIns="40142" rIns="80284" bIns="40142"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284" tIns="40142" rIns="80284" bIns="4014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84" tIns="40142" rIns="80284" bIns="40142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chart" Target="../charts/chart2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C2E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08076"/>
            <a:ext cx="10817352" cy="7040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Środki </a:t>
            </a:r>
            <a:r>
              <a:rPr lang="pl-PL" sz="3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</a:t>
            </a:r>
            <a:r>
              <a:rPr lang="en-US" sz="3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ewnętrzne </a:t>
            </a:r>
            <a:r>
              <a:rPr lang="pl-PL" sz="3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pozyskane </a:t>
            </a:r>
            <a:br>
              <a:rPr lang="pl-PL" sz="3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pl-PL" sz="3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przez </a:t>
            </a:r>
            <a:r>
              <a:rPr lang="en-US" sz="3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Powiat Wodzisławski</a:t>
            </a:r>
            <a:r>
              <a:rPr lang="pl-PL" sz="3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 2025 roku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85800" y="1170432"/>
            <a:ext cx="108173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85800" y="1965960"/>
            <a:ext cx="10817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1F3F2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Informacja o pozyskanych środkach zewnętrznych — źródła </a:t>
            </a:r>
            <a:r>
              <a:rPr lang="pl-PL" sz="1600" dirty="0">
                <a:solidFill>
                  <a:srgbClr val="F1F3F2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do</a:t>
            </a:r>
            <a:r>
              <a:rPr lang="en-US" sz="1600" dirty="0">
                <a:solidFill>
                  <a:srgbClr val="F1F3F2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finansowania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1F3F2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 główne obszary wsparcia zadań Powiatu w 2025 r.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85800" y="3063240"/>
            <a:ext cx="3429000" cy="32004"/>
          </a:xfrm>
          <a:prstGeom prst="rect">
            <a:avLst/>
          </a:prstGeom>
          <a:solidFill>
            <a:srgbClr val="E3B16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6" name="Shape 4"/>
          <p:cNvSpPr/>
          <p:nvPr/>
        </p:nvSpPr>
        <p:spPr>
          <a:xfrm>
            <a:off x="685800" y="3095244"/>
            <a:ext cx="3429000" cy="2827238"/>
          </a:xfrm>
          <a:prstGeom prst="rect">
            <a:avLst/>
          </a:prstGeom>
          <a:solidFill>
            <a:srgbClr val="212E41">
              <a:alpha val="60000"/>
            </a:srgbClr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7" name="Image 0" descr="/home/claude/work3/icons3/trend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3355848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78408" y="402336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Skala Finansowania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78408" y="4453128"/>
            <a:ext cx="2843784" cy="10223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Ponad 80,3 mln zł pozyskanych środków zewnętrznych </a:t>
            </a:r>
            <a:r>
              <a:rPr lang="pl-PL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2025 roku </a:t>
            </a:r>
            <a:r>
              <a:rPr lang="en-US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realizację inwestycji i zadań Powiatu</a:t>
            </a:r>
            <a:r>
              <a:rPr lang="pl-PL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389120" y="3063240"/>
            <a:ext cx="3429000" cy="32004"/>
          </a:xfrm>
          <a:prstGeom prst="rect">
            <a:avLst/>
          </a:prstGeom>
          <a:solidFill>
            <a:srgbClr val="E3B16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1" name="Shape 8"/>
          <p:cNvSpPr/>
          <p:nvPr/>
        </p:nvSpPr>
        <p:spPr>
          <a:xfrm>
            <a:off x="4389120" y="3095244"/>
            <a:ext cx="3429000" cy="2827238"/>
          </a:xfrm>
          <a:prstGeom prst="rect">
            <a:avLst/>
          </a:prstGeom>
          <a:solidFill>
            <a:srgbClr val="212E41">
              <a:alpha val="60000"/>
            </a:srgbClr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2" name="Image 1" descr="/home/claude/work3/icons3/rocke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728" y="3355848"/>
            <a:ext cx="502920" cy="5029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81728" y="402336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Dynamiczny Wzrost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681728" y="4453128"/>
            <a:ext cx="284378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Wzrost o 63,3% względem 2024 r. </a:t>
            </a:r>
            <a:br>
              <a:rPr lang="pl-PL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najwyższy poziom pozyskanego </a:t>
            </a:r>
            <a:r>
              <a:rPr lang="pl-PL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r>
              <a:rPr lang="en-US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finansowania w ostatnich latach.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8092440" y="3063240"/>
            <a:ext cx="3429000" cy="32004"/>
          </a:xfrm>
          <a:prstGeom prst="rect">
            <a:avLst/>
          </a:prstGeom>
          <a:solidFill>
            <a:srgbClr val="E3B16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6" name="Shape 12"/>
          <p:cNvSpPr/>
          <p:nvPr/>
        </p:nvSpPr>
        <p:spPr>
          <a:xfrm>
            <a:off x="8092440" y="3095244"/>
            <a:ext cx="3429000" cy="2827238"/>
          </a:xfrm>
          <a:prstGeom prst="rect">
            <a:avLst/>
          </a:prstGeom>
          <a:solidFill>
            <a:srgbClr val="212E41">
              <a:alpha val="60000"/>
            </a:srgbClr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7" name="Image 2" descr="/home/claude/work3/icons3/glob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5048" y="3355848"/>
            <a:ext cx="502920" cy="5029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85048" y="402336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Zróżnicowane Źródła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385048" y="4453128"/>
            <a:ext cx="284378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endParaRPr lang="pl-PL" sz="1400" dirty="0">
              <a:solidFill>
                <a:srgbClr val="B9C3D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Środki z funduszy UE, programów krajowych, PFRON oraz </a:t>
            </a:r>
            <a:r>
              <a:rPr lang="pl-PL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dotacji </a:t>
            </a:r>
            <a:r>
              <a:rPr lang="en-US" sz="1400" dirty="0" err="1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jednostek</a:t>
            </a:r>
            <a:r>
              <a:rPr lang="en-US" sz="14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samorządu terytorialnego.</a:t>
            </a:r>
            <a:endParaRPr lang="en-US" sz="1400" dirty="0"/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C37EB635-9257-DF13-7D17-4F931A3A69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1160" y="96012"/>
            <a:ext cx="2428874" cy="20391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515600" cy="667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Podstawowe Źródła Dofinansowania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115568"/>
            <a:ext cx="11091672" cy="27432"/>
          </a:xfrm>
          <a:prstGeom prst="rect">
            <a:avLst/>
          </a:prstGeom>
          <a:solidFill>
            <a:srgbClr val="D9A45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5" name="Image 0" descr="/home/claude/work3/icons3/eu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271016"/>
            <a:ext cx="329184" cy="3291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51560" y="1207008"/>
            <a:ext cx="1058875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Fundusze Europejskie dla Śląskiego 2021–2027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1051560" y="1581912"/>
            <a:ext cx="10588752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Regionalny program finansowany ze środków Unii Europejskiej o łącznej alokacji ok. 5,14 mld euro, realizowany w ramach trzech funduszy: Europejskiego Funduszu Rozwoju Regionalnego (EFRR), Europejskiego Funduszu Społecznego Plus (EFS+) oraz Funduszu Sprawiedliwej Transformacji (FST). Środki programu przeznacz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są m.in. na inwestycje infrastrukturalne, poprawę efektywności energetycznej, rozwój transportu, edukacji i rynku pracy oraz działania społeczne. Istotnym elementem programu są Zintegrowane Inwestycje Terytorialne (ZIT)</a:t>
            </a:r>
            <a:r>
              <a:rPr lang="en-US" sz="9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pl-PL" sz="950" dirty="0">
              <a:solidFill>
                <a:srgbClr val="3A3A3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2000"/>
              </a:lnSpc>
              <a:buNone/>
            </a:pP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48640" y="2286000"/>
            <a:ext cx="11091672" cy="0"/>
          </a:xfrm>
          <a:prstGeom prst="line">
            <a:avLst/>
          </a:prstGeom>
          <a:noFill/>
          <a:ln w="9525">
            <a:solidFill>
              <a:srgbClr val="D8D3C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9" name="Image 1" descr="/home/claude/work3/icons3/handrais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368296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51560" y="2368296"/>
            <a:ext cx="105887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Państwowy Fundusz Rehabilitacji Osób Niepełnosprawnych (PFRON)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1051560" y="2567941"/>
            <a:ext cx="10588752" cy="7330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Fundusz celowy, którego środki przeznaczane są na rehabilitację zawodową i społeczną oraz wspieranie zatrudnienia osób z niepełnosprawnościami. 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PFRON finansuje </a:t>
            </a: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m.in. działania związane z funkcjonowaniem zakładów aktywności zawodowej i warsztatów terapii zajęciowej, likwidacją barier architektonicznych i technicznych, zakupem sprzętu rehabilitacyjnego oraz realizacją programów takich jak „Aktywny samorząd” czy pilotażowy program „Rehabilitacja 25 plus”.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 flipV="1">
            <a:off x="548640" y="3291840"/>
            <a:ext cx="11091672" cy="9144"/>
          </a:xfrm>
          <a:prstGeom prst="line">
            <a:avLst/>
          </a:prstGeom>
          <a:noFill/>
          <a:ln w="9525">
            <a:solidFill>
              <a:srgbClr val="D8D3C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3" name="Image 2" descr="/home/claude/work3/icons3/ma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" y="3331464"/>
            <a:ext cx="329184" cy="3291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51560" y="3300984"/>
            <a:ext cx="105887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Pomoc Finansowa Jednostek Samorządu Terytorialnego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1051560" y="3535682"/>
            <a:ext cx="10588752" cy="7802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Jednostki samorządu terytorialnego mogą współdziałać przy realizacji zadań publicznych, w tym udzielać sobie wzajemnie pomocy finansowej lub rzeczowej — ma to szczególne znaczenie przy przedsięwzięciach służących mieszkańcom więcej niż jednej jednostki samorządu. Powiat Wodzisławski od wielu lat współpracuje z gminami z terenu powiatu </a:t>
            </a:r>
            <a:b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oraz innymi jednostkami samorządu terytorialnego, w szczególności przy zadaniach dotyczących infrastruktury drogowej oraz publicznego transportu zbiorowego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601980" y="4315968"/>
            <a:ext cx="11038332" cy="30480"/>
          </a:xfrm>
          <a:prstGeom prst="line">
            <a:avLst/>
          </a:prstGeom>
          <a:noFill/>
          <a:ln w="9525">
            <a:solidFill>
              <a:srgbClr val="D8D3C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7" name="Image 3" descr="/home/claude/work3/icons3/fla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0" y="4320541"/>
            <a:ext cx="329184" cy="32918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051560" y="4306823"/>
            <a:ext cx="10588752" cy="3291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Pozostałe Środki Krajowe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1051560" y="4550667"/>
            <a:ext cx="10588752" cy="7254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Obejmują szereg krajowych źródeł finansowania — państwowe fundusze celowe, środki budżetu państwa oraz środki innych instytucji. Do najistotniejszych należ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</a:t>
            </a: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Rządowy Fundusz Rozwoju Dróg, wspierający przebudowę i remonty dróg powiatowych oraz poprawę bezpieczeństwa ruchu, a także Fundusz 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ozwoju 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rzewozów 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utobusowych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Środki pozyskiwano również z Funduszu Solidarnościowego (m.in. „Opieka wytchnieniowa”, „Asystent osoby z niepełnosprawnością”), Funduszu Pracy oraz Krajowego Funduszu Szkoleniowego.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601980" y="5306569"/>
            <a:ext cx="11038332" cy="19811"/>
          </a:xfrm>
          <a:prstGeom prst="line">
            <a:avLst/>
          </a:prstGeom>
          <a:noFill/>
          <a:ln w="9525">
            <a:solidFill>
              <a:srgbClr val="D8D3C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21" name="Image 4" descr="/home/claude/work3/icons3/rocke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80" y="5356860"/>
            <a:ext cx="329184" cy="329184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051560" y="5276088"/>
            <a:ext cx="10588752" cy="3444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Inne Programy Unii Europejskiej</a:t>
            </a:r>
            <a:endParaRPr lang="en-US" sz="1250" dirty="0"/>
          </a:p>
        </p:txBody>
      </p:sp>
      <p:sp>
        <p:nvSpPr>
          <p:cNvPr id="23" name="Text 16"/>
          <p:cNvSpPr/>
          <p:nvPr/>
        </p:nvSpPr>
        <p:spPr>
          <a:xfrm>
            <a:off x="1051560" y="5596129"/>
            <a:ext cx="10588752" cy="8656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2000"/>
              </a:lnSpc>
            </a:pP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Poza środkami z </a:t>
            </a:r>
            <a: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ww. funduszy, P</a:t>
            </a: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owiat oraz jego jednostki organizacyjne korzystały z innych instrumentów finansowanych ze środków Unii Europejskiej. Najistotniejszym źródłem </a:t>
            </a:r>
            <a:br>
              <a:rPr lang="pl-PL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1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był Krajowy Plan Odbudowy i Zwiększania Odporności (KPO), w ramach którego dofinansowano m.in. rozwój opieki długoterminowej w Szpitalu Powiatowym oraz zakup autobusów niskoemisyjnych. Drugim instrumentem był program Erasmus+, </a:t>
            </a:r>
            <a:r>
              <a:rPr lang="pl-PL" sz="1100" dirty="0"/>
              <a:t>wspierający udział uczniów oraz kadry pedagogicznej jednostek oświatowych w międzynarodowych działaniach edukacyjnych. 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Struktura Źródeł Finansowania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896112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Łącznie 80 304 769,66 zł pozyskane w 2025 r.</a:t>
            </a:r>
            <a:r>
              <a:rPr lang="pl-PL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</a:t>
            </a:r>
            <a:r>
              <a:rPr lang="pl-PL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różnych 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źródeł dofinansowania</a:t>
            </a:r>
            <a:r>
              <a:rPr lang="pl-PL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457200" y="1417320"/>
          <a:ext cx="11274552" cy="516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11C2E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Kluczowe </a:t>
            </a:r>
            <a:r>
              <a:rPr lang="pl-PL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r>
              <a:rPr lang="en-US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rojekty </a:t>
            </a:r>
            <a:r>
              <a:rPr lang="pl-PL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Infrastrukturalne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41020" y="923544"/>
            <a:ext cx="11091672" cy="27432"/>
          </a:xfrm>
          <a:prstGeom prst="rect">
            <a:avLst/>
          </a:prstGeom>
          <a:solidFill>
            <a:srgbClr val="E3B16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5" name="Image 0" descr="/home/claude/work3/icons3/he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" y="1078991"/>
            <a:ext cx="310896" cy="3108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042415"/>
            <a:ext cx="10616184" cy="429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Rozwój i zwiększenie miejsc opieki długoterminowej w Zakładzie Opiekuńczo-Leczniczym poprzez modernizację infrastruktury Szpitala</a:t>
            </a:r>
            <a:r>
              <a:rPr lang="pl-PL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Powiatowego w Wodzisławiu Śląskim </a:t>
            </a:r>
            <a:r>
              <a:rPr lang="en-US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oraz zakup sprzętu medycznego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024127" y="1444752"/>
            <a:ext cx="4135701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pl-PL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19 967 435,25 zł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24128" y="1682496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Modernizacja infrastruktury Szpitala Powiatowego w Wodzisławiu Śląskim oraz zakup nowoczesnego sprzętu medycznego, mające na celu rozwój i zwiększenie liczby miejsc opieki długoterminowej. Projekt finansowany w ramach Krajowego Planu Odbudowy</a:t>
            </a:r>
            <a:r>
              <a:rPr lang="pl-PL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48640" y="2176272"/>
            <a:ext cx="11091672" cy="0"/>
          </a:xfrm>
          <a:prstGeom prst="line">
            <a:avLst/>
          </a:prstGeom>
          <a:noFill/>
          <a:ln w="9525">
            <a:solidFill>
              <a:srgbClr val="2A3B5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0" name="Image 1" descr="/home/claude/work3/icons3/wren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258568"/>
            <a:ext cx="310896" cy="31089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024128" y="2185416"/>
            <a:ext cx="106161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Branżowe Centrum Umiejętności w Dziedzinie Diagnostyka i Naprawa Pojazdów w Pszowie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1024127" y="2423160"/>
            <a:ext cx="4233673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6 960 304,81 zł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1024128" y="2743200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Utworzenie nowoczesnego zaplecza dydaktycznego do kształcenia w zawodach związanych z diagnostyką i naprawą pojazdów w Zespole Szkół Ponadpodstawowych w Pszowie. </a:t>
            </a:r>
            <a:br>
              <a:rPr lang="pl-PL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finansowany w ramach Komponentu A KPO „Odporność i konkurencyjność gospodarki”</a:t>
            </a:r>
            <a:r>
              <a:rPr lang="pl-PL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48640" y="3236976"/>
            <a:ext cx="11091672" cy="0"/>
          </a:xfrm>
          <a:prstGeom prst="line">
            <a:avLst/>
          </a:prstGeom>
          <a:noFill/>
          <a:ln w="9525">
            <a:solidFill>
              <a:srgbClr val="2A3B5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5" name="Image 2" descr="/home/claude/work3/icons3/tru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319272"/>
            <a:ext cx="310896" cy="31089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24128" y="3246120"/>
            <a:ext cx="106161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Zakup autobusów niskoemisyjnych na potrzeby Wodzisławskiej Komunikacji Powiatowej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1024127" y="3566160"/>
            <a:ext cx="442961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2 487 804,87 zł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1024128" y="3803904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Zakup nowoczesnego, niskoemisyjnego taboru autobusowego dla Wodzisławskiej Komunikacji Powiatowej — inwestycja wspierająca zrównoważony transport publiczny i ograniczenie emisyjności komunikacji zbiorowej na terenie powiatu. </a:t>
            </a:r>
            <a:r>
              <a:rPr lang="pl-PL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finansowany </a:t>
            </a: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ramach KPO</a:t>
            </a:r>
            <a:r>
              <a:rPr lang="pl-PL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„Zero – i niskoemisyjny transport zbiorowy”</a:t>
            </a: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548640" y="4297680"/>
            <a:ext cx="11091672" cy="0"/>
          </a:xfrm>
          <a:prstGeom prst="line">
            <a:avLst/>
          </a:prstGeom>
          <a:noFill/>
          <a:ln w="9525">
            <a:solidFill>
              <a:srgbClr val="2A3B5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20" name="Image 3" descr="/home/claude/work3/icons3/ma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4379976"/>
            <a:ext cx="310896" cy="31089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024128" y="4306824"/>
            <a:ext cx="106161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Przebudowa drogi powiatowej nr 50</a:t>
            </a:r>
            <a:r>
              <a:rPr lang="pl-PL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1S ul. </a:t>
            </a:r>
            <a:r>
              <a:rPr lang="pl-PL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Maja w Mszanie w formule zaprojektuj i wybuduj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1024126" y="4581145"/>
            <a:ext cx="549594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</a:t>
            </a:r>
            <a:r>
              <a:rPr lang="en-US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1 926 974,62 zł</a:t>
            </a:r>
            <a:r>
              <a:rPr lang="pl-PL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pl-PL" sz="9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(Gmina Mszana - 2025 r.) 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024128" y="4864608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Kompleksowa przebudowa drogi powiatowej w formule „zaprojektuj i wybuduj”, obejmująca opracowanie dokumentacji projektowej oraz wykonanie robót budowlanych. </a:t>
            </a:r>
            <a:r>
              <a:rPr lang="pl-PL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ealizacja</a:t>
            </a:r>
            <a:r>
              <a:rPr lang="pl-PL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zadania</a:t>
            </a:r>
            <a:r>
              <a:rPr lang="en-US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prowadzona przez Powiatowy Zarząd Dróg przy wsparciu finansowym Gminy Mszana</a:t>
            </a:r>
            <a:r>
              <a:rPr lang="pl-PL" sz="11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Zadanie realizowane w latach 2023-2027 współfinansowane z Rządowego Funduszu „Polski Ład”. 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4" name="Shape 18"/>
          <p:cNvSpPr/>
          <p:nvPr/>
        </p:nvSpPr>
        <p:spPr>
          <a:xfrm flipV="1">
            <a:off x="548640" y="5358384"/>
            <a:ext cx="11091672" cy="82296"/>
          </a:xfrm>
          <a:prstGeom prst="line">
            <a:avLst/>
          </a:prstGeom>
          <a:noFill/>
          <a:ln w="9525">
            <a:solidFill>
              <a:srgbClr val="2A3B5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25" name="Image 4" descr="/home/claude/work3/icons3/fla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5440680"/>
            <a:ext cx="310896" cy="310896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024128" y="5376671"/>
            <a:ext cx="10616184" cy="3931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Przebudowa drogi powiatowej nr 50</a:t>
            </a:r>
            <a:r>
              <a:rPr lang="pl-PL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r>
              <a:rPr lang="en-US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1S ul. </a:t>
            </a:r>
            <a:r>
              <a:rPr lang="pl-PL" sz="12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Głożyńskiej w Radlinie (od skrzyżowania z ul. Rymera do granicy z Miastem Wodzisław Śl.)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1024128" y="5687568"/>
            <a:ext cx="393975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3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1 832 131,14 zł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1024128" y="5925312"/>
            <a:ext cx="106161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1100" dirty="0">
                <a:solidFill>
                  <a:srgbClr val="B9C3D1"/>
                </a:solidFill>
                <a:ea typeface="Calibri" pitchFamily="34" charset="-122"/>
                <a:cs typeface="Calibri" pitchFamily="34" charset="-120"/>
              </a:rPr>
              <a:t>Przebudowa odcinka drogi powiatowej wraz z poprawą stanu nawierzchni oraz bezpieczeństwa ruchu drogowego, zrealizowana przez Powiatowy Zarząd Dróg w Wodzisławiu Śląskim. Zadanie dofinansowane z Rządowego Funduszu Rozwoju Dróg</a:t>
            </a:r>
            <a:r>
              <a:rPr lang="pl-PL" sz="1100" dirty="0">
                <a:solidFill>
                  <a:srgbClr val="B9C3D1"/>
                </a:solidFill>
                <a:ea typeface="Calibri" pitchFamily="34" charset="-122"/>
                <a:cs typeface="Calibri" pitchFamily="34" charset="-120"/>
              </a:rPr>
              <a:t>. </a:t>
            </a:r>
            <a:endParaRPr lang="en-US" sz="1100" dirty="0"/>
          </a:p>
          <a:p>
            <a:pPr marL="0" indent="0">
              <a:lnSpc>
                <a:spcPct val="110000"/>
              </a:lnSpc>
              <a:buNone/>
            </a:pPr>
            <a:r>
              <a:rPr lang="pl-PL" sz="9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Kluczowe Projekty Społeczne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48640" y="1051560"/>
            <a:ext cx="11091672" cy="27432"/>
          </a:xfrm>
          <a:prstGeom prst="rect">
            <a:avLst/>
          </a:prstGeom>
          <a:solidFill>
            <a:srgbClr val="D9A45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5" name="Image 0" descr="/home/claude/work3/icons3/us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197864"/>
            <a:ext cx="310896" cy="3108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124712"/>
            <a:ext cx="106161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Rodzina w Centrum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024127" y="1444752"/>
            <a:ext cx="34801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2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2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2 283 510,11 zł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024128" y="1682496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Powiatowego Centrum Pomocy Rodzinie w Wodzisławiu Śląskim ukierunkowany na wsparcie rodziny, dzieci i młodzieży oraz deinstytucjonalizację pieczy zastępczej. </a:t>
            </a:r>
            <a:r>
              <a:rPr lang="en-US" sz="10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Finansowany</a:t>
            </a: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pl-PL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Europejskiego Funduszu Społecznego Plus (działanie FESL.07.07)</a:t>
            </a:r>
            <a:r>
              <a:rPr lang="pl-PL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548640" y="2176272"/>
            <a:ext cx="11091672" cy="0"/>
          </a:xfrm>
          <a:prstGeom prst="line">
            <a:avLst/>
          </a:prstGeom>
          <a:noFill/>
          <a:ln w="9525">
            <a:solidFill>
              <a:srgbClr val="D8D3C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0" name="Image 1" descr="/home/claude/work3/icons3/briefc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258568"/>
            <a:ext cx="310896" cy="31089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024128" y="2185416"/>
            <a:ext cx="106161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Aktywizacja Osób Bezrobotnych Zarejestrowanych w Powiatowym Urzędzie Pracy w Wodzisławiu Śląskim (II)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1024127" y="2505456"/>
            <a:ext cx="37087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2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2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2 976 326,52 zł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1024128" y="2743200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Powiatowego Urzędu Pracy w Wodzisławiu Śląskim skierowany do osób bezrobotnych zarejestrowanych w urzędzie, obejmujący działania z zakresu aktywizacji zawodowej prowadzące do podjęcia zatrudnienia. Finansowany z EFS+ (działanie FESL.05.01 — aktywizacja zawodowa poprzez PUP)</a:t>
            </a:r>
            <a:r>
              <a:rPr lang="pl-PL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548640" y="3236976"/>
            <a:ext cx="11091672" cy="0"/>
          </a:xfrm>
          <a:prstGeom prst="line">
            <a:avLst/>
          </a:prstGeom>
          <a:noFill/>
          <a:ln w="9525">
            <a:solidFill>
              <a:srgbClr val="D8D3C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5" name="Image 2" descr="/home/claude/work3/icons3/academi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319272"/>
            <a:ext cx="310896" cy="31089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24128" y="3246120"/>
            <a:ext cx="106161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Tytani Nauki w Powiecie Wodzisławskim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1024128" y="3566159"/>
            <a:ext cx="3480138" cy="2468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2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2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2 218 152,42 zł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1024128" y="3803904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edukacyjny realizowany wspólnie przez I Liceum Ogólnokształcące, II Liceum Ogólnokształcące oraz Liceum Ogólnokształcące w Rydułtowach, ukierunkowany na podniesienie jakości kształcenia ogólnego. Finansowany z EFS+ (działanie FESL.06.02 — kształcenie ogólne)</a:t>
            </a:r>
            <a:r>
              <a:rPr lang="pl-PL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48640" y="4297680"/>
            <a:ext cx="11091672" cy="0"/>
          </a:xfrm>
          <a:prstGeom prst="line">
            <a:avLst/>
          </a:prstGeom>
          <a:noFill/>
          <a:ln w="9525">
            <a:solidFill>
              <a:srgbClr val="D8D3C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20" name="Image 3" descr="/home/claude/work3/icons3/handrais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4379976"/>
            <a:ext cx="310896" cy="31089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024128" y="4306824"/>
            <a:ext cx="106161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„Aktywny Samorząd”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1024127" y="4626864"/>
            <a:ext cx="3607139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2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2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1 511 775,00 zł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1024128" y="4864608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Państwowego Funduszu Rehabilitacji Osób Niepełnosprawnych realizowany przez Powiatowe Centrum Pomocy Rodzinie w Wodzisławiu Śląskim, mający na celu zwiększenie samodzielności oraz aktywności zawodowej i społecznej osób z niepełnosprawnościami poprzez likwidację barier ograniczających ich pełne uczestnictwo w życiu społecznym. 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548640" y="5358384"/>
            <a:ext cx="11091672" cy="0"/>
          </a:xfrm>
          <a:prstGeom prst="line">
            <a:avLst/>
          </a:prstGeom>
          <a:noFill/>
          <a:ln w="9525">
            <a:solidFill>
              <a:srgbClr val="D8D3C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25" name="Image 4" descr="/home/claude/work3/icons3/docchec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5440680"/>
            <a:ext cx="310896" cy="310896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024128" y="5367528"/>
            <a:ext cx="1061618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Pilotażowy Program „Rehabilitacja 25 Plus” — Edycja 2025/2026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1024128" y="5687568"/>
            <a:ext cx="348013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2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 </a:t>
            </a:r>
            <a:r>
              <a:rPr lang="en-US" sz="12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1 553 256,00 zł</a:t>
            </a:r>
            <a:endParaRPr lang="en-US" sz="1200" dirty="0"/>
          </a:p>
        </p:txBody>
      </p:sp>
      <p:sp>
        <p:nvSpPr>
          <p:cNvPr id="28" name="Text 21"/>
          <p:cNvSpPr/>
          <p:nvPr/>
        </p:nvSpPr>
        <p:spPr>
          <a:xfrm>
            <a:off x="1024128" y="5925312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PFRON realizowany przez Zespół Placówek Szkolno-Wychowawczo-Rewalidacyjnych w Wodzisławiu Śląskim, wspierający osoby z niepełnosprawnościami po zakończeniu edukacji poprzez zajęcia rehabilitacyjne, opiekuńcze i aktywizujące. 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7828" y="365760"/>
            <a:ext cx="11143923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pl-PL" sz="215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Fundusze Europejskie dla Śląskiego 2021–2027</a:t>
            </a:r>
            <a:br>
              <a:rPr lang="pl-PL" sz="215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Zintegrowane Inwestycje Terytorialne — </a:t>
            </a:r>
            <a:r>
              <a:rPr lang="pl-PL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r>
              <a:rPr lang="en-US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odernizacja </a:t>
            </a:r>
            <a:r>
              <a:rPr lang="pl-PL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r>
              <a:rPr lang="en-US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zkół i </a:t>
            </a:r>
            <a:r>
              <a:rPr lang="pl-PL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r>
              <a:rPr lang="en-US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udynków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87828" y="1077468"/>
            <a:ext cx="11143924" cy="3398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Trzy projekty EFRR o łącznej wartości pozyskanych środków</a:t>
            </a:r>
            <a:r>
              <a:rPr lang="pl-PL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11 775 909,20 zł.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85800" y="1463040"/>
            <a:ext cx="3429000" cy="32004"/>
          </a:xfrm>
          <a:prstGeom prst="rect">
            <a:avLst/>
          </a:prstGeom>
          <a:solidFill>
            <a:srgbClr val="D9A45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5" name="Shape 3"/>
          <p:cNvSpPr/>
          <p:nvPr/>
        </p:nvSpPr>
        <p:spPr>
          <a:xfrm>
            <a:off x="685800" y="1495044"/>
            <a:ext cx="3429000" cy="4663440"/>
          </a:xfrm>
          <a:prstGeom prst="rect">
            <a:avLst/>
          </a:prstGeom>
          <a:solidFill>
            <a:srgbClr val="111C2E">
              <a:alpha val="75000"/>
            </a:srgbClr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6" name="Image 0" descr="/home/claude/work3/icons3/academ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1755648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Nowoczesna </a:t>
            </a: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r>
              <a:rPr lang="en-US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zkoła — </a:t>
            </a: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r>
              <a:rPr lang="en-US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epsze </a:t>
            </a: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</a:t>
            </a:r>
            <a:r>
              <a:rPr lang="en-US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utro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60120" y="32918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pl-PL" sz="12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</a:t>
            </a:r>
            <a:br>
              <a:rPr lang="pl-PL" sz="12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2 832 946,93 zł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60120" y="3840480"/>
            <a:ext cx="2880360" cy="23180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Remont i doposażenie i</a:t>
            </a:r>
            <a:r>
              <a:rPr lang="en-US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nfrastruktur</a:t>
            </a: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</a:t>
            </a:r>
            <a:r>
              <a:rPr lang="en-US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kształcenia zawodowego w Zespole Szkół Ekonomicznych</a:t>
            </a: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(pracownia IT)</a:t>
            </a:r>
            <a:r>
              <a:rPr lang="en-US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</a:t>
            </a: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owiatowym Centrum Kształcenia Zawodowego i Ustawicznego (pracownia elektroniki i elektrotechniki)</a:t>
            </a:r>
            <a:r>
              <a:rPr lang="en-US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oraz Zespole Szkół Ponadpodstawowych w Pszowie</a:t>
            </a: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(pracownie grafiki komputerowej i diagnostyki samochodowej)</a:t>
            </a:r>
            <a:r>
              <a:rPr lang="en-US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b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Priorytet FESL.10 „Fundusze Europejskie na transformację” (działanie FESL.10.14).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389120" y="1463040"/>
            <a:ext cx="3429000" cy="32004"/>
          </a:xfrm>
          <a:prstGeom prst="rect">
            <a:avLst/>
          </a:prstGeom>
          <a:solidFill>
            <a:srgbClr val="D9A45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1" name="Shape 8"/>
          <p:cNvSpPr/>
          <p:nvPr/>
        </p:nvSpPr>
        <p:spPr>
          <a:xfrm>
            <a:off x="4389120" y="1495044"/>
            <a:ext cx="3429000" cy="4663440"/>
          </a:xfrm>
          <a:prstGeom prst="rect">
            <a:avLst/>
          </a:prstGeom>
          <a:solidFill>
            <a:srgbClr val="111C2E">
              <a:alpha val="75000"/>
            </a:srgbClr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2" name="Image 1" descr="/home/claude/work3/icons3/wren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1755648"/>
            <a:ext cx="548640" cy="5486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6344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Przebudowa wraz </a:t>
            </a:r>
            <a:b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 wyposażeniem byłej kotłowni ZST (…)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4663440" y="32918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E3B16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</a:t>
            </a:r>
            <a:b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E3B16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5 110 395,18 zł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663440" y="3840480"/>
            <a:ext cx="28803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Przebudowa </a:t>
            </a: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oraz przystosowanie i doposażenie do obecnych norm i wymogów technicznych istniejącego obiektu dawnej kotłowni węglowej w </a:t>
            </a:r>
            <a:r>
              <a:rPr lang="en-US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ZST w Wodzisławiu Śl. na pracownię dla zawodu technik urządzeń i systemów energetyki odnawialnej oraz technik budownictwa. </a:t>
            </a:r>
            <a:b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Priorytet FESL.10 „Fundusze Europejskie na transformację” (działanie FESL.10.14).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8092440" y="1463040"/>
            <a:ext cx="3429000" cy="32004"/>
          </a:xfrm>
          <a:prstGeom prst="rect">
            <a:avLst/>
          </a:prstGeom>
          <a:solidFill>
            <a:srgbClr val="D9A45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Shape 13"/>
          <p:cNvSpPr/>
          <p:nvPr/>
        </p:nvSpPr>
        <p:spPr>
          <a:xfrm>
            <a:off x="8092440" y="1495044"/>
            <a:ext cx="3429000" cy="4663440"/>
          </a:xfrm>
          <a:prstGeom prst="rect">
            <a:avLst/>
          </a:prstGeom>
          <a:solidFill>
            <a:srgbClr val="111C2E">
              <a:alpha val="75000"/>
            </a:srgbClr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8" name="Image 2" descr="/home/claude/work3/icons3/bol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760" y="1755648"/>
            <a:ext cx="548640" cy="54864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366760" y="2467356"/>
            <a:ext cx="2880360" cy="6865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Termomodernizacja </a:t>
            </a: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r>
              <a:rPr lang="en-US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udynków </a:t>
            </a: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</a:t>
            </a:r>
            <a:r>
              <a:rPr lang="en-US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żyteczności </a:t>
            </a: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r>
              <a:rPr lang="en-US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ublicznej</a:t>
            </a:r>
            <a:r>
              <a:rPr lang="pl-PL" sz="145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(…)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8366760" y="3153918"/>
            <a:ext cx="2880360" cy="6865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E3B16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Wartość dofinansowania:</a:t>
            </a:r>
            <a:b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E3B16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40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3 832 567,09 zł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8366760" y="3840480"/>
            <a:ext cx="2880360" cy="23180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Termomodernizacja budynków użyteczności publicznej na terenie powiatu raciborskiego i wodzisławskiego — poprawa efektywności energetycznej. </a:t>
            </a: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partnerski z Powiatem Raciborskim i Miastem Rydułtowy. </a:t>
            </a:r>
            <a:b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obejmuje: termomodernizację budynku ośrodka zdrowia w Rydułtowach oraz modernizację energetyczną Powiatowego Ośrodka Wsparcia PERŁA . </a:t>
            </a:r>
            <a:b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pl-PL" sz="100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Priorytet FESL.02 „Fundusze Europejskie na zielony rozwój” (działanie FESL.02.02).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685800" y="5943600"/>
            <a:ext cx="108173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Środki Według Obszaru Wsparcia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896112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Trzy największe obszary odpowiadają za ponad 86% wszystkich pozyskanych środków.</a:t>
            </a:r>
            <a:endParaRPr lang="en-US" sz="13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457200" y="1371600"/>
          <a:ext cx="5852160" cy="512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6537960" y="1554480"/>
            <a:ext cx="146304" cy="640080"/>
          </a:xfrm>
          <a:prstGeom prst="rect">
            <a:avLst/>
          </a:prstGeom>
          <a:solidFill>
            <a:srgbClr val="E3B16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6" name="Image 0" descr="/home/claude/work3/icons3/he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1572768"/>
            <a:ext cx="457200" cy="4572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98080" y="15087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Zdrowie i pomoc społeczna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7498080" y="1874520"/>
            <a:ext cx="3154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29 829 537,18 zł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10698480" y="16002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37,15%</a:t>
            </a:r>
            <a:endParaRPr lang="en-US" sz="1800" dirty="0"/>
          </a:p>
        </p:txBody>
      </p:sp>
      <p:sp>
        <p:nvSpPr>
          <p:cNvPr id="10" name="Shape 6"/>
          <p:cNvSpPr/>
          <p:nvPr/>
        </p:nvSpPr>
        <p:spPr>
          <a:xfrm>
            <a:off x="6537960" y="2487168"/>
            <a:ext cx="146304" cy="640080"/>
          </a:xfrm>
          <a:prstGeom prst="rect">
            <a:avLst/>
          </a:prstGeom>
          <a:solidFill>
            <a:srgbClr val="C79A6E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1" name="Image 1" descr="/home/claude/work3/icons3/tru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2505456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98080" y="244144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Infrastruktura drogowa i transport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7498080" y="2807208"/>
            <a:ext cx="3154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19 683 050,82 zł</a:t>
            </a:r>
            <a:endParaRPr lang="en-US" sz="1050" dirty="0"/>
          </a:p>
        </p:txBody>
      </p:sp>
      <p:sp>
        <p:nvSpPr>
          <p:cNvPr id="14" name="Text 9"/>
          <p:cNvSpPr/>
          <p:nvPr/>
        </p:nvSpPr>
        <p:spPr>
          <a:xfrm>
            <a:off x="10698480" y="2532888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24,51%</a:t>
            </a:r>
            <a:endParaRPr lang="en-US" sz="1800" dirty="0"/>
          </a:p>
        </p:txBody>
      </p:sp>
      <p:sp>
        <p:nvSpPr>
          <p:cNvPr id="15" name="Shape 10"/>
          <p:cNvSpPr/>
          <p:nvPr/>
        </p:nvSpPr>
        <p:spPr>
          <a:xfrm>
            <a:off x="6537960" y="3419856"/>
            <a:ext cx="146304" cy="640080"/>
          </a:xfrm>
          <a:prstGeom prst="rect">
            <a:avLst/>
          </a:prstGeom>
          <a:solidFill>
            <a:srgbClr val="8E8C82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6" name="Image 2" descr="/home/claude/work3/icons3/academi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3438144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498080" y="3374136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Oświata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7498080" y="3739896"/>
            <a:ext cx="3154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19 653 389,80 zł</a:t>
            </a:r>
            <a:endParaRPr lang="en-US" sz="1050" dirty="0"/>
          </a:p>
        </p:txBody>
      </p:sp>
      <p:sp>
        <p:nvSpPr>
          <p:cNvPr id="19" name="Text 13"/>
          <p:cNvSpPr/>
          <p:nvPr/>
        </p:nvSpPr>
        <p:spPr>
          <a:xfrm>
            <a:off x="10698480" y="3465576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24,47%</a:t>
            </a:r>
            <a:endParaRPr lang="en-US" sz="1800" dirty="0"/>
          </a:p>
        </p:txBody>
      </p:sp>
      <p:sp>
        <p:nvSpPr>
          <p:cNvPr id="20" name="Shape 14"/>
          <p:cNvSpPr/>
          <p:nvPr/>
        </p:nvSpPr>
        <p:spPr>
          <a:xfrm>
            <a:off x="6537960" y="4352544"/>
            <a:ext cx="146304" cy="640080"/>
          </a:xfrm>
          <a:prstGeom prst="rect">
            <a:avLst/>
          </a:prstGeom>
          <a:solidFill>
            <a:srgbClr val="56728C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1" name="Image 3" descr="/home/claude/work3/icons3/briefcas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4370832"/>
            <a:ext cx="457200" cy="4572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498080" y="4306824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Rynek pracy</a:t>
            </a:r>
            <a:endParaRPr lang="en-US" sz="1300" dirty="0"/>
          </a:p>
        </p:txBody>
      </p:sp>
      <p:sp>
        <p:nvSpPr>
          <p:cNvPr id="23" name="Text 16"/>
          <p:cNvSpPr/>
          <p:nvPr/>
        </p:nvSpPr>
        <p:spPr>
          <a:xfrm>
            <a:off x="7498080" y="4672584"/>
            <a:ext cx="3154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7 059 425,77 zł</a:t>
            </a:r>
            <a:endParaRPr lang="en-US" sz="1050" dirty="0"/>
          </a:p>
        </p:txBody>
      </p:sp>
      <p:sp>
        <p:nvSpPr>
          <p:cNvPr id="24" name="Text 17"/>
          <p:cNvSpPr/>
          <p:nvPr/>
        </p:nvSpPr>
        <p:spPr>
          <a:xfrm>
            <a:off x="10698480" y="4398264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8,79%</a:t>
            </a:r>
            <a:endParaRPr lang="en-US" sz="1800" dirty="0"/>
          </a:p>
        </p:txBody>
      </p:sp>
      <p:sp>
        <p:nvSpPr>
          <p:cNvPr id="25" name="Shape 18"/>
          <p:cNvSpPr/>
          <p:nvPr/>
        </p:nvSpPr>
        <p:spPr>
          <a:xfrm>
            <a:off x="6537960" y="5285232"/>
            <a:ext cx="146304" cy="640080"/>
          </a:xfrm>
          <a:prstGeom prst="rect">
            <a:avLst/>
          </a:prstGeom>
          <a:solidFill>
            <a:srgbClr val="212E41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6" name="Image 4" descr="/home/claude/work3/icons3/docchec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0" y="5303520"/>
            <a:ext cx="457200" cy="45720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498080" y="5239512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Pozostałe</a:t>
            </a:r>
            <a:endParaRPr lang="en-US" sz="1300" dirty="0"/>
          </a:p>
        </p:txBody>
      </p:sp>
      <p:sp>
        <p:nvSpPr>
          <p:cNvPr id="28" name="Text 20"/>
          <p:cNvSpPr/>
          <p:nvPr/>
        </p:nvSpPr>
        <p:spPr>
          <a:xfrm>
            <a:off x="7498080" y="5605272"/>
            <a:ext cx="3154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4 079 366,09 zł</a:t>
            </a:r>
            <a:endParaRPr lang="en-US" sz="1050" dirty="0"/>
          </a:p>
        </p:txBody>
      </p:sp>
      <p:sp>
        <p:nvSpPr>
          <p:cNvPr id="29" name="Text 21"/>
          <p:cNvSpPr/>
          <p:nvPr/>
        </p:nvSpPr>
        <p:spPr>
          <a:xfrm>
            <a:off x="10698480" y="5330952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D9A4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5,08%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C2E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Kluczowe </a:t>
            </a:r>
            <a:r>
              <a:rPr lang="pl-PL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</a:t>
            </a:r>
            <a:r>
              <a:rPr lang="en-US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ierunki </a:t>
            </a:r>
            <a:r>
              <a:rPr lang="pl-PL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</a:t>
            </a:r>
            <a:r>
              <a:rPr lang="en-US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inansowania w </a:t>
            </a:r>
            <a:r>
              <a:rPr lang="pl-PL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r>
              <a:rPr lang="en-US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erspektywie </a:t>
            </a:r>
            <a:r>
              <a:rPr lang="pl-PL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UE </a:t>
            </a:r>
            <a:r>
              <a:rPr lang="en-US" sz="2100" b="1" dirty="0">
                <a:solidFill>
                  <a:srgbClr val="F1F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2028–2034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548640" y="694944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E3B1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Komisja Europejska przedstawiła propozycję budżetu UE na lata 2028–2034 o wartości ok. 2 bln euro — obecnie trwają negocjacje między Komisją, Radą UE i Parlamentem Europejskim.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11091672" cy="27432"/>
          </a:xfrm>
          <a:prstGeom prst="rect">
            <a:avLst/>
          </a:prstGeom>
          <a:solidFill>
            <a:srgbClr val="E3B16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5" name="Image 0" descr="/home/claude/work3/icons3/roc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243584"/>
            <a:ext cx="310896" cy="3108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179576"/>
            <a:ext cx="106161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Konkurencyjność Gospodarki oraz Innowacje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1024128" y="1463040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Wspieranie badań naukowych, nowych technologii, transformacji cyfrowej, rozwoju sztucznej inteligencji, biotechnologii oraz czystej energii.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2066544"/>
            <a:ext cx="11091672" cy="0"/>
          </a:xfrm>
          <a:prstGeom prst="line">
            <a:avLst/>
          </a:prstGeom>
          <a:noFill/>
          <a:ln w="9525">
            <a:solidFill>
              <a:srgbClr val="2A3B5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9" name="Image 1" descr="/home/claude/work3/icons3/us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139696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24128" y="2075688"/>
            <a:ext cx="106161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Rozwój Społeczny i Jakość Życia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1024128" y="2359152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Inwestycje w edukację, rynek pracy, rozwój kompetencji, ochronę zdrowia, politykę społeczną oraz działania przeciwdziałające wykluczeniu społecznemu.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548640" y="2962656"/>
            <a:ext cx="11091672" cy="0"/>
          </a:xfrm>
          <a:prstGeom prst="line">
            <a:avLst/>
          </a:prstGeom>
          <a:noFill/>
          <a:ln w="9525">
            <a:solidFill>
              <a:srgbClr val="2A3B5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3" name="Image 2" descr="/home/claude/work3/icons3/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035808"/>
            <a:ext cx="310896" cy="31089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24128" y="2971800"/>
            <a:ext cx="106161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Bezpieczeństwo i Odporność Europy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1024128" y="3255264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Zwiększenie nakładów na bezpieczeństwo, ochronę granic zewnętrznych, cyberbezpieczeństwo, infrastrukturę  strategiczn</a:t>
            </a:r>
            <a:r>
              <a:rPr lang="pl-PL" sz="105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ą </a:t>
            </a:r>
            <a:r>
              <a:rPr lang="en-US" sz="105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oraz odporność państw członkowskich na sytuacje kryzysowe.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548640" y="3858768"/>
            <a:ext cx="11091672" cy="0"/>
          </a:xfrm>
          <a:prstGeom prst="line">
            <a:avLst/>
          </a:prstGeom>
          <a:noFill/>
          <a:ln w="9525">
            <a:solidFill>
              <a:srgbClr val="2A3B5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7" name="Image 3" descr="/home/claude/work3/icons3/bol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3931920"/>
            <a:ext cx="310896" cy="3108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024128" y="3867912"/>
            <a:ext cx="106161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Transformacja Klimatyczna i Energetyczna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1024128" y="4151376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Wsparcie przedsięwzięć związanych z efektywnością energetyczną, odnawialnymi źródłami energii, ochroną klimatu oraz bezpieczeństwem energetycznym.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548640" y="4754880"/>
            <a:ext cx="11091672" cy="0"/>
          </a:xfrm>
          <a:prstGeom prst="line">
            <a:avLst/>
          </a:prstGeom>
          <a:noFill/>
          <a:ln w="9525">
            <a:solidFill>
              <a:srgbClr val="2A3B5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21" name="Image 4" descr="/home/claude/work3/icons3/glob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4828032"/>
            <a:ext cx="310896" cy="31089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024128" y="4764024"/>
            <a:ext cx="106161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E3B16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Współpraca Międzynarodowa i Rozwój Partnerstw</a:t>
            </a:r>
            <a:endParaRPr lang="en-US" sz="1250" dirty="0"/>
          </a:p>
        </p:txBody>
      </p:sp>
      <p:sp>
        <p:nvSpPr>
          <p:cNvPr id="23" name="Text 16"/>
          <p:cNvSpPr/>
          <p:nvPr/>
        </p:nvSpPr>
        <p:spPr>
          <a:xfrm>
            <a:off x="1024128" y="5047488"/>
            <a:ext cx="10616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9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Finansowanie działań związanych z pomocą humanitarną, współpracą z państwami partnerskimi oraz wsparciem procesów integracyjnych krajów kandydujących do UE.</a:t>
            </a:r>
            <a:endParaRPr lang="en-US" sz="1050" dirty="0"/>
          </a:p>
        </p:txBody>
      </p:sp>
      <p:sp>
        <p:nvSpPr>
          <p:cNvPr id="24" name="Shape 17"/>
          <p:cNvSpPr/>
          <p:nvPr/>
        </p:nvSpPr>
        <p:spPr>
          <a:xfrm>
            <a:off x="0" y="5989320"/>
            <a:ext cx="12188952" cy="868680"/>
          </a:xfrm>
          <a:prstGeom prst="rect">
            <a:avLst/>
          </a:prstGeom>
          <a:solidFill>
            <a:srgbClr val="D9A45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5" name="Text 18"/>
          <p:cNvSpPr/>
          <p:nvPr/>
        </p:nvSpPr>
        <p:spPr>
          <a:xfrm>
            <a:off x="548640" y="5989320"/>
            <a:ext cx="1109167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Dla Powiatu Wodzisławskiego oznacza to konieczność bieżącego monitorowania negocjacji oraz wczesnego przygotowania projektów mogących ubiegać się o wsparcie w nowej perspektywie finansowej.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16580" y="1234439"/>
            <a:ext cx="5570220" cy="173735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pl-PL" sz="3600" b="1" dirty="0">
                <a:solidFill>
                  <a:srgbClr val="F1F3F2"/>
                </a:solidFill>
                <a:latin typeface="Arial" pitchFamily="34" charset="0"/>
                <a:cs typeface="Arial" pitchFamily="34" charset="-120"/>
              </a:rPr>
              <a:t>DZIĘKUJĘ ZA UWAGĘ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548640" y="2994660"/>
            <a:ext cx="11091672" cy="0"/>
          </a:xfrm>
          <a:prstGeom prst="line">
            <a:avLst/>
          </a:prstGeom>
          <a:noFill/>
          <a:ln w="12700">
            <a:solidFill>
              <a:srgbClr val="3A4A63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6" name="Text 4"/>
          <p:cNvSpPr/>
          <p:nvPr/>
        </p:nvSpPr>
        <p:spPr>
          <a:xfrm>
            <a:off x="822960" y="1371600"/>
            <a:ext cx="314858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868680" y="2423160"/>
            <a:ext cx="30571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20184" y="1371600"/>
            <a:ext cx="314858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4565904" y="2423160"/>
            <a:ext cx="30571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17408" y="1371600"/>
            <a:ext cx="314858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8263128" y="2423160"/>
            <a:ext cx="30571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22960" y="3131820"/>
            <a:ext cx="314858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5200" dirty="0"/>
          </a:p>
        </p:txBody>
      </p:sp>
      <p:sp>
        <p:nvSpPr>
          <p:cNvPr id="13" name="Text 11"/>
          <p:cNvSpPr/>
          <p:nvPr/>
        </p:nvSpPr>
        <p:spPr>
          <a:xfrm>
            <a:off x="868680" y="4183380"/>
            <a:ext cx="30571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20184" y="3131820"/>
            <a:ext cx="314858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3116579" y="4183380"/>
            <a:ext cx="5689963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E3B16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WYDZIAŁ FUNDUSZY ZEWNĘTRZNYCH </a:t>
            </a:r>
            <a:b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E3B16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E3B16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 ZAMÓWIEŃ PUBLICZNYCH </a:t>
            </a:r>
            <a:endParaRPr lang="en-US" sz="2400" b="1" dirty="0"/>
          </a:p>
        </p:txBody>
      </p:sp>
      <p:sp>
        <p:nvSpPr>
          <p:cNvPr id="16" name="Text 14"/>
          <p:cNvSpPr/>
          <p:nvPr/>
        </p:nvSpPr>
        <p:spPr>
          <a:xfrm>
            <a:off x="8217408" y="3131820"/>
            <a:ext cx="314858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5200" dirty="0"/>
          </a:p>
        </p:txBody>
      </p:sp>
      <p:sp>
        <p:nvSpPr>
          <p:cNvPr id="17" name="Text 15"/>
          <p:cNvSpPr/>
          <p:nvPr/>
        </p:nvSpPr>
        <p:spPr>
          <a:xfrm>
            <a:off x="8263128" y="4183380"/>
            <a:ext cx="30571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0" y="6080760"/>
            <a:ext cx="12188952" cy="777240"/>
          </a:xfrm>
          <a:prstGeom prst="rect">
            <a:avLst/>
          </a:prstGeom>
          <a:solidFill>
            <a:srgbClr val="D9A45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9" name="Text 17"/>
          <p:cNvSpPr/>
          <p:nvPr/>
        </p:nvSpPr>
        <p:spPr>
          <a:xfrm>
            <a:off x="548640" y="6080760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pl-PL" sz="1300" b="1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POWIAT WODZISŁAWSKI: OTWARTY NA ROZWÓJ. SKONCENTROWANY NA MIESZKAŃCACH. 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1592</Words>
  <Application>Microsoft Office PowerPoint</Application>
  <PresentationFormat>Panoramiczny</PresentationFormat>
  <Paragraphs>110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Małgorzata Jezusek</cp:lastModifiedBy>
  <cp:revision>89</cp:revision>
  <cp:lastPrinted>2026-08-19T08:16:04Z</cp:lastPrinted>
  <dcterms:created xsi:type="dcterms:W3CDTF">2026-08-18T20:09:58Z</dcterms:created>
  <dcterms:modified xsi:type="dcterms:W3CDTF">2026-08-21T08:11:51Z</dcterms:modified>
</cp:coreProperties>
</file>